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84048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6A028E-10E1-41E6-B5DD-A4F912DA3F8D}" v="10" dt="2023-03-23T02:37:49.6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32" d="100"/>
          <a:sy n="32" d="100"/>
        </p:scale>
        <p:origin x="23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285233"/>
            <a:ext cx="32644080" cy="1337056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0171413"/>
            <a:ext cx="28803600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04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044700"/>
            <a:ext cx="828103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044700"/>
            <a:ext cx="2436304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90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1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574541"/>
            <a:ext cx="33124140" cy="1597532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5701001"/>
            <a:ext cx="33124140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9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33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044708"/>
            <a:ext cx="3312414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414513"/>
            <a:ext cx="16247028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028420"/>
            <a:ext cx="16247028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414513"/>
            <a:ext cx="16327042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028420"/>
            <a:ext cx="1632704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27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3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529588"/>
            <a:ext cx="19442430" cy="272923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2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529588"/>
            <a:ext cx="19442430" cy="272923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4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044708"/>
            <a:ext cx="3312414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223500"/>
            <a:ext cx="3312414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1F467-1715-4F89-86BC-4EBE84C6BE8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5595568"/>
            <a:ext cx="129616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C03DE-D68C-42D1-95F6-1D1735C57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picture containing outdoor, tree, nature, stream bed&#10;&#10;Description automatically generated">
            <a:extLst>
              <a:ext uri="{FF2B5EF4-FFF2-40B4-BE49-F238E27FC236}">
                <a16:creationId xmlns:a16="http://schemas.microsoft.com/office/drawing/2014/main" id="{8C0DECEC-5474-D1C3-55B3-F7B69F4A800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8330"/>
            <a:ext cx="38404800" cy="39634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C5B3FE-72D8-8588-AAAD-921192FCF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353354"/>
            <a:ext cx="38404800" cy="3185652"/>
          </a:xfrm>
        </p:spPr>
        <p:txBody>
          <a:bodyPr>
            <a:normAutofit/>
          </a:bodyPr>
          <a:lstStyle/>
          <a:p>
            <a:r>
              <a:rPr lang="en-US" sz="9400" dirty="0" err="1">
                <a:latin typeface="Arial" panose="020B0604020202020204" pitchFamily="34" charset="0"/>
                <a:cs typeface="Arial" panose="020B0604020202020204" pitchFamily="34" charset="0"/>
              </a:rPr>
              <a:t>WEPP.cloud</a:t>
            </a:r>
            <a:r>
              <a:rPr lang="en-US" sz="9400" dirty="0">
                <a:latin typeface="Arial" panose="020B0604020202020204" pitchFamily="34" charset="0"/>
                <a:cs typeface="Arial" panose="020B0604020202020204" pitchFamily="34" charset="0"/>
              </a:rPr>
              <a:t> Online Hydrological Modeling and </a:t>
            </a:r>
            <a:br>
              <a:rPr lang="en-US" sz="9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9400" dirty="0">
                <a:latin typeface="Arial" panose="020B0604020202020204" pitchFamily="34" charset="0"/>
                <a:cs typeface="Arial" panose="020B0604020202020204" pitchFamily="34" charset="0"/>
              </a:rPr>
              <a:t>Decision Support for Wildfire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6864B-9123-7D93-88FD-58EE2F06E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327" y="3338743"/>
            <a:ext cx="10454639" cy="3185652"/>
          </a:xfrm>
        </p:spPr>
        <p:txBody>
          <a:bodyPr>
            <a:normAutofit fontScale="92500"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Dr. Roger Lew</a:t>
            </a:r>
            <a:b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Associate Research Professor</a:t>
            </a:r>
            <a:b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Virtual Technology and Design, CAA, UI</a:t>
            </a:r>
          </a:p>
          <a:p>
            <a:pPr>
              <a:spcBef>
                <a:spcPts val="2100"/>
              </a:spcBef>
            </a:pP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Affiliate Faculty</a:t>
            </a:r>
            <a:b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Dept. of Psychology and Comm. Studies, CLASS, UI</a:t>
            </a:r>
            <a:b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A53EC2-6CD8-EDD4-3CA0-13D59B501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9758199" y="31525871"/>
            <a:ext cx="6400800" cy="48104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EFDB9594-74F6-577E-4897-BB6D77510CEF}"/>
              </a:ext>
            </a:extLst>
          </p:cNvPr>
          <p:cNvSpPr txBox="1">
            <a:spLocks/>
          </p:cNvSpPr>
          <p:nvPr/>
        </p:nvSpPr>
        <p:spPr>
          <a:xfrm>
            <a:off x="383467" y="6853080"/>
            <a:ext cx="19202396" cy="30041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Online hydrology and soil erosion modeling for US, Europe, and Australia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Automates data acquisition and processing of geospatial datasets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Scenario based modeling for pre- post- fire and historical, stochastic, and future climates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Visualizations and reports for decision support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Post-fire ash transport modeling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Usage and Notable Users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In 2022: 86k projects and 6m hillslopes ran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USGS Burned Area Emergency Response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Lake Tahoe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Portland Municipal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Seattle Public Utility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Notable </a:t>
            </a:r>
            <a:r>
              <a:rPr lang="en-US" sz="3200" i="1" dirty="0" err="1">
                <a:latin typeface="Arial" panose="020B0604020202020204" pitchFamily="34" charset="0"/>
                <a:cs typeface="Arial" panose="020B0604020202020204" pitchFamily="34" charset="0"/>
              </a:rPr>
              <a:t>Datasources</a:t>
            </a:r>
            <a:endParaRPr 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USGS National Elevation Dataset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USGS Landcover 2001-2019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USGS SSURGO Soils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Climates: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GRIDmet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PRISM, DAYMET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NOAA Rainfall Intensity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RAP for historical tree, shrub, and ground cover</a:t>
            </a:r>
          </a:p>
          <a:p>
            <a:pPr marL="457200" algn="l">
              <a:spcBef>
                <a:spcPts val="2100"/>
              </a:spcBef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Technology and Cyberinfrastructure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Open-source Python based modeling framework (</a:t>
            </a:r>
            <a:r>
              <a:rPr lang="en-US" sz="3200" dirty="0">
                <a:latin typeface="Consolas" panose="020B0609020204030204" pitchFamily="49" charset="0"/>
                <a:cs typeface="Arial" panose="020B0604020202020204" pitchFamily="34" charset="0"/>
              </a:rPr>
              <a:t>github.com/</a:t>
            </a:r>
            <a:r>
              <a:rPr lang="en-US" sz="3200" dirty="0" err="1">
                <a:latin typeface="Consolas" panose="020B0609020204030204" pitchFamily="49" charset="0"/>
                <a:cs typeface="Arial" panose="020B0604020202020204" pitchFamily="34" charset="0"/>
              </a:rPr>
              <a:t>rogerlew</a:t>
            </a:r>
            <a:r>
              <a:rPr lang="en-US" sz="3200" dirty="0">
                <a:latin typeface="Consolas" panose="020B0609020204030204" pitchFamily="49" charset="0"/>
                <a:cs typeface="Arial" panose="020B0604020202020204" pitchFamily="34" charset="0"/>
              </a:rPr>
              <a:t>/</a:t>
            </a:r>
            <a:r>
              <a:rPr lang="en-US" sz="3200" dirty="0" err="1">
                <a:latin typeface="Consolas" panose="020B0609020204030204" pitchFamily="49" charset="0"/>
                <a:cs typeface="Arial" panose="020B0604020202020204" pitchFamily="34" charset="0"/>
              </a:rPr>
              <a:t>wepppy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Hosted by University of Idaho Research Computing + Data Services (RCDS)</a:t>
            </a:r>
          </a:p>
          <a:p>
            <a:pPr marL="457200" algn="l">
              <a:spcBef>
                <a:spcPts val="2100"/>
              </a:spcBef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77C424-EE49-738C-369E-BEA69314C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198" y="11692656"/>
            <a:ext cx="8264668" cy="6521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16C0EE-8FB9-BAA8-1144-10B18F45C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0823" y="16171415"/>
            <a:ext cx="5950432" cy="85957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09E471-8962-D0F4-F625-AF56DD2C1396}"/>
              </a:ext>
            </a:extLst>
          </p:cNvPr>
          <p:cNvSpPr txBox="1"/>
          <p:nvPr/>
        </p:nvSpPr>
        <p:spPr>
          <a:xfrm>
            <a:off x="3234198" y="18252456"/>
            <a:ext cx="4919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/>
              <a:t>Online </a:t>
            </a:r>
            <a:r>
              <a:rPr lang="en-US" sz="3200" b="1" i="1" dirty="0" err="1"/>
              <a:t>WEPPcloud</a:t>
            </a:r>
            <a:r>
              <a:rPr lang="en-US" sz="3200" b="1" i="1" dirty="0"/>
              <a:t> Interface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BB97AA-C60B-8006-D910-FC338C856164}"/>
              </a:ext>
            </a:extLst>
          </p:cNvPr>
          <p:cNvSpPr txBox="1"/>
          <p:nvPr/>
        </p:nvSpPr>
        <p:spPr>
          <a:xfrm>
            <a:off x="10616726" y="24840631"/>
            <a:ext cx="5171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/>
              <a:t>Soil Deposition and Loss Map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C12A23-2669-9CB6-56A1-60CDAB4212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25571974" y="31563240"/>
            <a:ext cx="6400800" cy="47952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AD16AC-DE6B-C8FD-264A-03250479E7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31286733" y="31527786"/>
            <a:ext cx="6400800" cy="47862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5D907F9-F6D5-E96D-D1FD-82E2C71B83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9737" y="32852080"/>
            <a:ext cx="9638444" cy="4961777"/>
          </a:xfrm>
          <a:prstGeom prst="rect">
            <a:avLst/>
          </a:prstGeom>
        </p:spPr>
      </p:pic>
      <p:sp>
        <p:nvSpPr>
          <p:cNvPr id="27" name="Subtitle 2">
            <a:extLst>
              <a:ext uri="{FF2B5EF4-FFF2-40B4-BE49-F238E27FC236}">
                <a16:creationId xmlns:a16="http://schemas.microsoft.com/office/drawing/2014/main" id="{3A283783-AB41-0A6B-9147-9CB28C55E5AA}"/>
              </a:ext>
            </a:extLst>
          </p:cNvPr>
          <p:cNvSpPr txBox="1">
            <a:spLocks/>
          </p:cNvSpPr>
          <p:nvPr/>
        </p:nvSpPr>
        <p:spPr>
          <a:xfrm>
            <a:off x="19120091" y="6853080"/>
            <a:ext cx="18901242" cy="30041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Watershed Erosion Prediction Program (WEPP) </a:t>
            </a:r>
            <a:b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Hydrological Model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is a process-based erosion and hydrology model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Several decades of use and application to agriculture and forested regions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WEPPcloud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is unique in its ability to:</a:t>
            </a:r>
          </a:p>
          <a:p>
            <a:pPr marL="1554163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Automate the acquisition and processing of datasets</a:t>
            </a:r>
          </a:p>
          <a:p>
            <a:pPr marL="1554163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Conduct multiple-watershed scenario-based modeling</a:t>
            </a:r>
          </a:p>
          <a:p>
            <a:pPr marL="1554163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Provide user model for data sharing and data privacy</a:t>
            </a:r>
          </a:p>
          <a:p>
            <a:pPr marL="1554163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Develop cutting edge modeling advancements while maintaining (e.g. better parameterization, multiple overland flow elements, etc.)</a:t>
            </a:r>
          </a:p>
          <a:p>
            <a:pPr marL="457200" algn="l">
              <a:spcBef>
                <a:spcPts val="2100"/>
              </a:spcBef>
            </a:pPr>
            <a:endParaRPr lang="en-US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Advanced Features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Can conduct batch runs of multiple watersheds with factorial conditions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(Lake Tahoe had ~60 watersheds with current, historic, and future climates, and current, predicted, low, moderate, and high severity fire)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Open data model. Users can download and calibrate projects offline, use datasets for other purposes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Runs other models in addition to WEPP such as RHEM (rangelands), WATAR (ash transport modeling)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endParaRPr lang="en-US" sz="152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11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Funding, Acknowledgments, Collaborators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NSF Idaho </a:t>
            </a:r>
            <a:r>
              <a:rPr lang="en-US" sz="3200" dirty="0" err="1"/>
              <a:t>EPSCoR</a:t>
            </a:r>
            <a:r>
              <a:rPr lang="en-US" sz="3200" dirty="0"/>
              <a:t> Program and by the National Science Foundation under award number IIA-1301792.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This work is supported by AFRI program [grant no. 2016-67020-25320/project accession no. 1009827] from the USDA National Institute of Food and Agriculture.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The Wildfire Ash Transport And Risk estimation tool (WATAR) was made possible with collaboration from Swansea University and the US-FS, and funding provided by UK NERC Grant NE/R011125/1 and European Commission (H2020 </a:t>
            </a:r>
            <a:r>
              <a:rPr lang="en-US" sz="3200" dirty="0" err="1"/>
              <a:t>FirEUrisk</a:t>
            </a:r>
            <a:r>
              <a:rPr lang="en-US" sz="3200" dirty="0"/>
              <a:t> project no. 101003890)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NASA ROSES / NASA Vegetation 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Continued funding from US-Forest Service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Hosting through UI RCDS</a:t>
            </a:r>
          </a:p>
          <a:p>
            <a:pPr marL="914400" indent="-457200" algn="l">
              <a:spcBef>
                <a:spcPts val="21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Notable Collaborators: Bill Elliott (USFS), Sarah Lewis (USFS), Bob Brown (USFS), Nancy Gibson (USFS), Dennis Flanagan (USDA), Jim </a:t>
            </a:r>
            <a:r>
              <a:rPr lang="en-US" sz="3200" dirty="0" err="1"/>
              <a:t>Frankenberger</a:t>
            </a:r>
            <a:r>
              <a:rPr lang="en-US" sz="3200" dirty="0"/>
              <a:t> (USDA), Jan Boll (WSU), Jennifer Adams (WSU), Chinmay Deval (UI), </a:t>
            </a:r>
            <a:r>
              <a:rPr lang="en-US" sz="3200" dirty="0" err="1"/>
              <a:t>Jonay</a:t>
            </a:r>
            <a:r>
              <a:rPr lang="en-US" sz="3200" dirty="0"/>
              <a:t> </a:t>
            </a:r>
            <a:r>
              <a:rPr lang="en-US" sz="3200" dirty="0" err="1"/>
              <a:t>Neristome</a:t>
            </a:r>
            <a:r>
              <a:rPr lang="en-US" sz="3200" dirty="0"/>
              <a:t> (Swansea), Stefan </a:t>
            </a:r>
            <a:r>
              <a:rPr lang="en-US" sz="3200" dirty="0" err="1"/>
              <a:t>Doerr</a:t>
            </a:r>
            <a:r>
              <a:rPr lang="en-US" sz="3200" dirty="0"/>
              <a:t> (Swansea), Helen Dow (USGS), </a:t>
            </a:r>
            <a:r>
              <a:rPr lang="en-US" sz="3200" dirty="0" err="1"/>
              <a:t>Jonay</a:t>
            </a:r>
            <a:r>
              <a:rPr lang="en-US" sz="3200" dirty="0"/>
              <a:t> </a:t>
            </a:r>
            <a:r>
              <a:rPr lang="en-US" sz="3200" dirty="0" err="1"/>
              <a:t>Neristome</a:t>
            </a:r>
            <a:r>
              <a:rPr lang="en-US" sz="3200" dirty="0"/>
              <a:t> (Swansea), Stefan </a:t>
            </a:r>
            <a:r>
              <a:rPr lang="en-US" sz="3200" dirty="0" err="1"/>
              <a:t>Doerr</a:t>
            </a:r>
            <a:r>
              <a:rPr lang="en-US" sz="3200" dirty="0"/>
              <a:t> (Swansea)</a:t>
            </a:r>
            <a:endParaRPr 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Notable Publications</a:t>
            </a:r>
          </a:p>
          <a:p>
            <a:pPr marL="457200" algn="l">
              <a:spcBef>
                <a:spcPts val="2100"/>
              </a:spcBef>
            </a:pP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algn="l">
              <a:spcBef>
                <a:spcPts val="2100"/>
              </a:spcBef>
            </a:pP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457200" algn="l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3B7B13C4-D5A4-26B5-4570-6822E59EBABB}"/>
              </a:ext>
            </a:extLst>
          </p:cNvPr>
          <p:cNvSpPr txBox="1">
            <a:spLocks/>
          </p:cNvSpPr>
          <p:nvPr/>
        </p:nvSpPr>
        <p:spPr>
          <a:xfrm>
            <a:off x="10815243" y="3338743"/>
            <a:ext cx="9265920" cy="28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100" dirty="0">
                <a:latin typeface="Arial" panose="020B0604020202020204" pitchFamily="34" charset="0"/>
                <a:cs typeface="Arial" panose="020B0604020202020204" pitchFamily="34" charset="0"/>
              </a:rPr>
              <a:t>Dr. Erin S. Brooks</a:t>
            </a:r>
            <a:b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Professor, Agricultural Engineer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Dept. of Soil and Water Systems, CALS , UI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219C1413-FF5B-7A1C-902C-EE143CC596E6}"/>
              </a:ext>
            </a:extLst>
          </p:cNvPr>
          <p:cNvSpPr txBox="1">
            <a:spLocks/>
          </p:cNvSpPr>
          <p:nvPr/>
        </p:nvSpPr>
        <p:spPr>
          <a:xfrm>
            <a:off x="28470237" y="3338743"/>
            <a:ext cx="9265920" cy="28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100" dirty="0">
                <a:latin typeface="Arial" panose="020B0604020202020204" pitchFamily="34" charset="0"/>
                <a:cs typeface="Arial" panose="020B0604020202020204" pitchFamily="34" charset="0"/>
              </a:rPr>
              <a:t>Dr. Peter R. Robichaud</a:t>
            </a:r>
            <a:b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Research Engineer</a:t>
            </a:r>
          </a:p>
          <a:p>
            <a:pPr>
              <a:spcBef>
                <a:spcPts val="0"/>
              </a:spcBef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Rocky Mountain Research Station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USDA Forest Service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6291B2C0-B2CF-51B4-860F-420D4DA5759A}"/>
              </a:ext>
            </a:extLst>
          </p:cNvPr>
          <p:cNvSpPr txBox="1">
            <a:spLocks/>
          </p:cNvSpPr>
          <p:nvPr/>
        </p:nvSpPr>
        <p:spPr>
          <a:xfrm>
            <a:off x="20081163" y="3338743"/>
            <a:ext cx="9265920" cy="28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100" dirty="0">
                <a:latin typeface="Arial" panose="020B0604020202020204" pitchFamily="34" charset="0"/>
                <a:cs typeface="Arial" panose="020B0604020202020204" pitchFamily="34" charset="0"/>
              </a:rPr>
              <a:t>Dr. Mariana </a:t>
            </a:r>
            <a:r>
              <a:rPr lang="en-US" sz="4100" dirty="0" err="1">
                <a:latin typeface="Arial" panose="020B0604020202020204" pitchFamily="34" charset="0"/>
                <a:cs typeface="Arial" panose="020B0604020202020204" pitchFamily="34" charset="0"/>
              </a:rPr>
              <a:t>Dobre</a:t>
            </a:r>
            <a:b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Research Scientist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Dept. of Soil and Water Systems, CALS , UI</a:t>
            </a: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8B734261-9C59-5B88-3D48-641A322844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237162" y="31816225"/>
            <a:ext cx="841249" cy="841249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:a16="http://schemas.microsoft.com/office/drawing/2014/main" id="{6CD953F2-A116-8FB8-84E2-9B2548831A2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01327" y="543236"/>
            <a:ext cx="5815891" cy="1605186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1C47884C-7BD4-E0B7-CB69-9848B9CC00C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2094025" y="509024"/>
            <a:ext cx="1828800" cy="2027251"/>
          </a:xfrm>
          <a:prstGeom prst="rect">
            <a:avLst/>
          </a:prstGeom>
        </p:spPr>
      </p:pic>
      <p:sp>
        <p:nvSpPr>
          <p:cNvPr id="45" name="Subtitle 2">
            <a:extLst>
              <a:ext uri="{FF2B5EF4-FFF2-40B4-BE49-F238E27FC236}">
                <a16:creationId xmlns:a16="http://schemas.microsoft.com/office/drawing/2014/main" id="{E794C7AB-9E7D-1812-EA84-8871668F0C82}"/>
              </a:ext>
            </a:extLst>
          </p:cNvPr>
          <p:cNvSpPr txBox="1">
            <a:spLocks/>
          </p:cNvSpPr>
          <p:nvPr/>
        </p:nvSpPr>
        <p:spPr>
          <a:xfrm>
            <a:off x="15287225" y="5027742"/>
            <a:ext cx="9265920" cy="28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100" dirty="0">
                <a:latin typeface="Arial" panose="020B0604020202020204" pitchFamily="34" charset="0"/>
                <a:cs typeface="Arial" panose="020B0604020202020204" pitchFamily="34" charset="0"/>
              </a:rPr>
              <a:t>Dr. Anurag Srivastava</a:t>
            </a:r>
            <a:b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Research Scholar</a:t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Dept. of Soil and Water Systems, CALS , UI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245324C-251F-B3EE-6BE6-AB34E10B254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1247894">
            <a:off x="24732614" y="36020834"/>
            <a:ext cx="914400" cy="91512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606B361-11B6-530D-3353-843584833FA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21147796">
            <a:off x="36247368" y="36009273"/>
            <a:ext cx="914400" cy="91504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3DCCD09-D147-2F1D-330C-E78F0456236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21212007">
            <a:off x="30557315" y="36060884"/>
            <a:ext cx="914400" cy="916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FE6675-F9B0-A281-F9DC-F9BD6531F51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6192533" y="319622"/>
            <a:ext cx="1828800" cy="18288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3A5E2AF6-7489-BAD5-074E-8431BBFEE3FB}"/>
              </a:ext>
            </a:extLst>
          </p:cNvPr>
          <p:cNvSpPr txBox="1">
            <a:spLocks/>
          </p:cNvSpPr>
          <p:nvPr/>
        </p:nvSpPr>
        <p:spPr>
          <a:xfrm>
            <a:off x="32488927" y="2234258"/>
            <a:ext cx="9265920" cy="28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This Poster</a:t>
            </a:r>
          </a:p>
        </p:txBody>
      </p:sp>
    </p:spTree>
    <p:extLst>
      <p:ext uri="{BB962C8B-B14F-4D97-AF65-F5344CB8AC3E}">
        <p14:creationId xmlns:p14="http://schemas.microsoft.com/office/powerpoint/2010/main" val="1342443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390</TotalTime>
  <Words>607</Words>
  <Application>Microsoft Office PowerPoint</Application>
  <PresentationFormat>Custom</PresentationFormat>
  <Paragraphs>74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WEPP.cloud Online Hydrological Modeling and  Decision Support for Wildfire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WEPPcloud Online Hydrological Modeling and  Decision Support for Landscape Management</dc:title>
  <dc:creator>Lew, Roger (rogerlew@uidaho.edu)</dc:creator>
  <cp:lastModifiedBy>Lew, Roger (rogerlew@uidaho.edu)</cp:lastModifiedBy>
  <cp:revision>2</cp:revision>
  <dcterms:created xsi:type="dcterms:W3CDTF">2023-03-22T19:46:20Z</dcterms:created>
  <dcterms:modified xsi:type="dcterms:W3CDTF">2023-03-23T02:43:47Z</dcterms:modified>
</cp:coreProperties>
</file>

<file path=docProps/thumbnail.jpeg>
</file>